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32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10" Type="http://schemas.openxmlformats.org/officeDocument/2006/relationships/image" Target="../media/image8.png"/><Relationship Id="rId4" Type="http://schemas.openxmlformats.org/officeDocument/2006/relationships/slide" Target="slide7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2bceb1a8?vcp=1&amp;pid=cee24025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利用数量积求两条直线所成角或其余弦值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8_1#270f826bd?vaa=1&amp;vcp=1&amp;vop=1&amp;pid=82bceb1a8&amp;color=36,64,97&amp;vtp=1&amp;bbb=1&amp;hb=1"/>
              <p:cNvSpPr/>
              <p:nvPr/>
            </p:nvSpPr>
            <p:spPr>
              <a:xfrm>
                <a:off x="539496" y="1314854"/>
                <a:ext cx="11109960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的中点，则异面直线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6_BD.8_1#270f826bd?vaa=1&amp;vcp=1&amp;vop=1&amp;pid=82bceb1a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4854"/>
                <a:ext cx="11109960" cy="808355"/>
              </a:xfrm>
              <a:prstGeom prst="rect">
                <a:avLst/>
              </a:prstGeom>
              <a:blipFill>
                <a:blip r:embed="rId3"/>
                <a:stretch>
                  <a:fillRect l="-1317" r="-494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EX.9_1#270f826bd?vaa=1&amp;vcp=1&amp;vop=1&amp;pid=82bceb1a8&amp;color=36,64,97&amp;vtp=1&amp;bbb=1&amp;hb=1"/>
              <p:cNvSpPr/>
              <p:nvPr/>
            </p:nvSpPr>
            <p:spPr>
              <a:xfrm>
                <a:off x="539496" y="2128734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利用向量的方法，用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，并计算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，然后根据空间向量的夹角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公式计算即可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6_EX.9_1#270f826bd?vaa=1&amp;vcp=1&amp;vop=1&amp;pid=82bceb1a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8734"/>
                <a:ext cx="11109960" cy="824040"/>
              </a:xfrm>
              <a:prstGeom prst="rect">
                <a:avLst/>
              </a:prstGeom>
              <a:blipFill>
                <a:blip r:embed="rId4"/>
                <a:stretch>
                  <a:fillRect l="-131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11_1#270f826bd?vaa=1&amp;vcp=1&amp;vop=1&amp;pid=82bceb1a8&amp;color=36,64,97&amp;vtp=1&amp;bt=1&amp;bbb=1"/>
              <p:cNvSpPr/>
              <p:nvPr/>
            </p:nvSpPr>
            <p:spPr>
              <a:xfrm>
                <a:off x="539496" y="86180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11_1#270f826bd?vaa=1&amp;vcp=1&amp;vop=1&amp;pid=82bceb1a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61802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AS.11_2#270f826bd?vaa=1&amp;vcp=1&amp;vop=1&amp;pid=82bceb1a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0385" y="1521124"/>
            <a:ext cx="1008185" cy="159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_3#270f826bd?vaa=1&amp;vcp=1&amp;vop=1&amp;pid=82bceb1a8&amp;color=36,64,97&amp;vtp=1&amp;bbb=1&amp;hb=1"/>
              <p:cNvSpPr/>
              <p:nvPr/>
            </p:nvSpPr>
            <p:spPr>
              <a:xfrm>
                <a:off x="539496" y="3248590"/>
                <a:ext cx="11109960" cy="2891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由侧棱和底面垂直，得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∴⟨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6_AS.11_3#270f826bd?vaa=1&amp;vcp=1&amp;vop=1&amp;pid=82bceb1a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8590"/>
                <a:ext cx="11109960" cy="2891028"/>
              </a:xfrm>
              <a:prstGeom prst="rect">
                <a:avLst/>
              </a:prstGeom>
              <a:blipFill>
                <a:blip r:embed="rId5"/>
                <a:stretch>
                  <a:fillRect l="-1317" b="-2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N.12_1#270f826bd?vaa=1&amp;vcp=1&amp;vop=1&amp;pid=82bceb1a8&amp;color=36,64,97&amp;vtp=1&amp;bt=1&amp;bbb=1"/>
              <p:cNvSpPr/>
              <p:nvPr/>
            </p:nvSpPr>
            <p:spPr>
              <a:xfrm>
                <a:off x="539496" y="3285635"/>
                <a:ext cx="11109960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N.12_1#270f826bd?vaa=1&amp;vcp=1&amp;vop=1&amp;pid=82bceb1a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5635"/>
                <a:ext cx="11109960" cy="501015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d0b33dc9?vcp=1&amp;pid=cee24025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利用数量积求距离或长度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3_1#ee5b8d696?vaa=1&amp;vcp=1&amp;vop=1&amp;pid=dd0b33dc9&amp;color=36,64,97&amp;vtp=1&amp;bbb=1&amp;hb=1"/>
              <p:cNvSpPr/>
              <p:nvPr/>
            </p:nvSpPr>
            <p:spPr>
              <a:xfrm>
                <a:off x="539496" y="1314854"/>
                <a:ext cx="11109960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[广西南宁2025高二期末]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在平行六面体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𝐵𝐴𝐴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𝐷𝐴𝐴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3_1#ee5b8d696?vaa=1&amp;vcp=1&amp;vop=1&amp;pid=dd0b33dc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4854"/>
                <a:ext cx="11109960" cy="808355"/>
              </a:xfrm>
              <a:prstGeom prst="rect">
                <a:avLst/>
              </a:prstGeom>
              <a:blipFill>
                <a:blip r:embed="rId3"/>
                <a:stretch>
                  <a:fillRect l="-1317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5_1#ee5b8d696.bracket?vaa=1&amp;vcp=1&amp;vop=1&amp;pid=dd0b33dc9&amp;color=36,64,97&amp;vpa=2&amp;vtp=1"/>
          <p:cNvSpPr/>
          <p:nvPr/>
        </p:nvSpPr>
        <p:spPr>
          <a:xfrm>
            <a:off x="6130862" y="18465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3_2#ee5b8d696.choices?vaa=1&amp;vcp=1&amp;vop=1&amp;pid=dd0b33dc9&amp;color=36,64,97&amp;vtp=1&amp;bbb=1"/>
              <p:cNvSpPr/>
              <p:nvPr/>
            </p:nvSpPr>
            <p:spPr>
              <a:xfrm>
                <a:off x="539496" y="2128734"/>
                <a:ext cx="11109960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755265" algn="l"/>
                    <a:tab pos="5485130" algn="l"/>
                    <a:tab pos="83927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B.12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3_2#ee5b8d696.choices?vaa=1&amp;vcp=1&amp;vop=1&amp;pid=dd0b33d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8734"/>
                <a:ext cx="11109960" cy="386461"/>
              </a:xfrm>
              <a:prstGeom prst="rect">
                <a:avLst/>
              </a:prstGeom>
              <a:blipFill>
                <a:blip r:embed="rId4"/>
                <a:stretch>
                  <a:fillRect l="-1317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S.14_1#ee5b8d696?vaa=1&amp;vcp=1&amp;vop=1&amp;pid=dd0b33dc9&amp;color=36,64,97&amp;vtp=1&amp;bbb=1"/>
          <p:cNvSpPr/>
          <p:nvPr/>
        </p:nvSpPr>
        <p:spPr>
          <a:xfrm>
            <a:off x="539496" y="2583140"/>
            <a:ext cx="11109960" cy="9730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8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解析】</a:t>
            </a:r>
            <a:r>
              <a:rPr lang="en-US" altLang="zh-CN" sz="48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.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6_AS.14_1#ee5b8d696?vaa=1&amp;vcp=1&amp;vop=1&amp;pid=dd0b33dc9&amp;color=36,64,97&amp;tib=255,255,255&amp;iip=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4432" y="2580600"/>
            <a:ext cx="2057400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4_2#ee5b8d696?vaa=1&amp;vcp=1&amp;vop=1&amp;pid=dd0b33dc9&amp;color=36,64,97&amp;vtp=1&amp;bbb=1&amp;hb=1"/>
              <p:cNvSpPr/>
              <p:nvPr/>
            </p:nvSpPr>
            <p:spPr>
              <a:xfrm>
                <a:off x="539496" y="3568343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如图，在平行六面体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8" name="QC_6_AS.14_2#ee5b8d696?vaa=1&amp;vcp=1&amp;vop=1&amp;pid=dd0b33dc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8343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6_AS.14_2#ee5b8d696?vaa=1&amp;vcp=1&amp;vop=1&amp;pid=dd0b33dc9&amp;color=36,64,97&amp;vtp=1&amp;bbb=1&amp;hb=1">
                <a:extLst>
                  <a:ext uri="{FF2B5EF4-FFF2-40B4-BE49-F238E27FC236}">
                    <a16:creationId xmlns:a16="http://schemas.microsoft.com/office/drawing/2014/main" id="{05CAD3DF-0589-976B-E7E3-0A1B28079F66}"/>
                  </a:ext>
                </a:extLst>
              </p:cNvPr>
              <p:cNvSpPr/>
              <p:nvPr/>
            </p:nvSpPr>
            <p:spPr>
              <a:xfrm>
                <a:off x="539496" y="4414036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𝐴𝐴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=4+4+2+2×2×2×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+2×2×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+2×2×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10" name="QC_6_AS.14_2#ee5b8d696?vaa=1&amp;vcp=1&amp;vop=1&amp;pid=dd0b33dc9&amp;color=36,64,97&amp;vtp=1&amp;bbb=1&amp;hb=1">
                <a:extLst>
                  <a:ext uri="{FF2B5EF4-FFF2-40B4-BE49-F238E27FC236}">
                    <a16:creationId xmlns:a16="http://schemas.microsoft.com/office/drawing/2014/main" id="{05CAD3DF-0589-976B-E7E3-0A1B28079F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14036"/>
                <a:ext cx="11109960" cy="939800"/>
              </a:xfrm>
              <a:prstGeom prst="rect">
                <a:avLst/>
              </a:prstGeom>
              <a:blipFill>
                <a:blip r:embed="rId7"/>
                <a:stretch>
                  <a:fillRect l="-1317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QC_6_AS.14_2#ee5b8d696?vaa=1&amp;vcp=1&amp;vop=1&amp;pid=dd0b33dc9&amp;color=36,64,97&amp;vtp=1&amp;bbb=1&amp;hb=1">
            <a:extLst>
              <a:ext uri="{FF2B5EF4-FFF2-40B4-BE49-F238E27FC236}">
                <a16:creationId xmlns:a16="http://schemas.microsoft.com/office/drawing/2014/main" id="{B469092B-3DF8-BCFE-4AFE-EE7C2523EE3E}"/>
              </a:ext>
            </a:extLst>
          </p:cNvPr>
          <p:cNvSpPr/>
          <p:nvPr/>
        </p:nvSpPr>
        <p:spPr>
          <a:xfrm>
            <a:off x="539496" y="5353836"/>
            <a:ext cx="11109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beb09fd7?vcp=1&amp;pid=cee240252&amp;color=101,101,255&amp;vtp=1&amp;bt=1&amp;bbb=1"/>
          <p:cNvSpPr/>
          <p:nvPr/>
        </p:nvSpPr>
        <p:spPr>
          <a:xfrm>
            <a:off x="539496" y="828000"/>
            <a:ext cx="11109960" cy="385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利用数量积证明垂直关系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7_1#18d2239f6?vcp=1&amp;vop=1&amp;pid=9beb09fd7&amp;color=36,64,97&amp;vtp=1&amp;bbb=1"/>
              <p:cNvSpPr/>
              <p:nvPr/>
            </p:nvSpPr>
            <p:spPr>
              <a:xfrm>
                <a:off x="539496" y="1263866"/>
                <a:ext cx="11109960" cy="31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相交于点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7_1#18d2239f6?vcp=1&amp;vop=1&amp;pid=9beb09fd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3866"/>
                <a:ext cx="11109960" cy="313055"/>
              </a:xfrm>
              <a:prstGeom prst="rect">
                <a:avLst/>
              </a:prstGeom>
              <a:blipFill>
                <a:blip r:embed="rId3"/>
                <a:stretch>
                  <a:fillRect l="-1317" t="-13462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17_2#18d2239f6?vcp=1&amp;vop=1&amp;pid=9beb09fd7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1705753"/>
            <a:ext cx="173736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8_1#18d2239f6?vcp=1&amp;vop=1&amp;pid=9beb09fd7&amp;color=36,64,97&amp;vtp=1&amp;bbb=1"/>
              <p:cNvSpPr/>
              <p:nvPr/>
            </p:nvSpPr>
            <p:spPr>
              <a:xfrm>
                <a:off x="539496" y="3445653"/>
                <a:ext cx="11109960" cy="24589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𝐷𝐷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18_1#18d2239f6?vcp=1&amp;vop=1&amp;pid=9beb09fd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5653"/>
                <a:ext cx="11109960" cy="2458911"/>
              </a:xfrm>
              <a:prstGeom prst="rect">
                <a:avLst/>
              </a:prstGeom>
              <a:blipFill>
                <a:blip r:embed="rId5"/>
                <a:stretch>
                  <a:fillRect l="-1317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b57cf154?vcp=1&amp;pid=cee24025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数量积的最值（范围）问题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9_1#d63547980?vaa=1&amp;vcp=1&amp;vop=1&amp;pid=5b57cf154&amp;color=36,64,97&amp;vtp=1&amp;bbb=1&amp;hb=1"/>
              <p:cNvSpPr/>
              <p:nvPr/>
            </p:nvSpPr>
            <p:spPr>
              <a:xfrm>
                <a:off x="539496" y="1318332"/>
                <a:ext cx="11109960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[河南新乡2025高二期中]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记棱长为2的正方体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的内切球为球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的一条直径，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为该正方体表面上的动点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9_1#d63547980?vaa=1&amp;vcp=1&amp;vop=1&amp;pid=5b57cf15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810959"/>
              </a:xfrm>
              <a:prstGeom prst="rect">
                <a:avLst/>
              </a:prstGeom>
              <a:blipFill>
                <a:blip r:embed="rId3"/>
                <a:stretch>
                  <a:fillRect l="-1317" r="-329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1_1#d63547980.bracket?vaa=1&amp;vcp=1&amp;vop=1&amp;pid=5b57cf154&amp;color=36,64,97&amp;vpa=3&amp;vtp=1"/>
          <p:cNvSpPr/>
          <p:nvPr/>
        </p:nvSpPr>
        <p:spPr>
          <a:xfrm>
            <a:off x="5565966" y="186292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19_2#d63547980.choices?vaa=1&amp;vcp=1&amp;vop=1&amp;pid=5b57cf154&amp;color=36,64,97&amp;vtp=1&amp;bbb=1"/>
          <p:cNvSpPr/>
          <p:nvPr/>
        </p:nvSpPr>
        <p:spPr>
          <a:xfrm>
            <a:off x="539496" y="213140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0_1#d63547980?vaa=1&amp;vcp=1&amp;vop=1&amp;pid=5b57cf154&amp;color=36,64,97&amp;vtp=1&amp;bbb=1&amp;hb=1"/>
              <p:cNvSpPr/>
              <p:nvPr/>
            </p:nvSpPr>
            <p:spPr>
              <a:xfrm>
                <a:off x="539496" y="2495891"/>
                <a:ext cx="11109960" cy="2233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𝑂𝐹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为该正方体表面上的动点，球心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到该正方体表面的最大距离为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3−1=2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0_1#d63547980?vaa=1&amp;vcp=1&amp;vop=1&amp;pid=5b57cf15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5891"/>
                <a:ext cx="11109960" cy="2233740"/>
              </a:xfrm>
              <a:prstGeom prst="rect">
                <a:avLst/>
              </a:prstGeom>
              <a:blipFill>
                <a:blip r:embed="rId4"/>
                <a:stretch>
                  <a:fillRect l="-1317" r="-1098" b="-6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20e4204f4?vcp=1&amp;pid=5b57cf154&amp;color=36,64,97&amp;vtp=1&amp;bt=1&amp;bbb=1&amp;hb=1"/>
              <p:cNvSpPr/>
              <p:nvPr/>
            </p:nvSpPr>
            <p:spPr>
              <a:xfrm>
                <a:off x="539496" y="3121170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本题实际上是通过引入变量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来处理的,将所求数量积转化为含此变量的形式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，通过此变量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的最值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，来得到所求数量积的最值.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20e4204f4?vcp=1&amp;pid=5b57cf15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1170"/>
                <a:ext cx="11109960" cy="824040"/>
              </a:xfrm>
              <a:prstGeom prst="rect">
                <a:avLst/>
              </a:prstGeom>
              <a:blipFill>
                <a:blip r:embed="rId3"/>
                <a:stretch>
                  <a:fillRect l="-131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20e4204f4?vcp=1&amp;pid=5b57cf154&amp;color=36,64,97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5cf554ef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5cf554ef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95cf554ef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8f9b9f81.fixed?vcp=1&amp;pid=95cf554ef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08f9b9f81.fixed?vcp=1&amp;pid=95cf554ef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6.1.2</a:t>
            </a:r>
            <a:endParaRPr lang="en-US" altLang="zh-CN" sz="5400" dirty="0"/>
          </a:p>
        </p:txBody>
      </p:sp>
      <p:sp>
        <p:nvSpPr>
          <p:cNvPr id="4" name="C_3_BD#08f9b9f81.fixed?vcp=1&amp;pid=95cf554ef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空间向量的数量积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06adc0eda?lid=46daad7a3&amp;cid=46daad7a3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空间两个向量的夹角</a:t>
            </a:r>
            <a:endParaRPr lang="en-US" altLang="zh-CN" sz="1800" dirty="0"/>
          </a:p>
        </p:txBody>
      </p:sp>
      <p:sp>
        <p:nvSpPr>
          <p:cNvPr id="3" name="C_1#目录1:06adc0eda?lid=0ce2166a7&amp;cid=0ce2166a7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空间向量的数量积</a:t>
            </a:r>
            <a:endParaRPr lang="en-US" altLang="zh-CN" sz="1800" dirty="0"/>
          </a:p>
        </p:txBody>
      </p:sp>
      <p:sp>
        <p:nvSpPr>
          <p:cNvPr id="4" name="C_1#目录1:06adc0eda?lid=1e0f808cc&amp;cid=1e0f808cc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投影向量</a:t>
            </a:r>
            <a:endParaRPr lang="en-US" altLang="zh-CN" sz="1800" dirty="0"/>
          </a:p>
        </p:txBody>
      </p:sp>
      <p:sp>
        <p:nvSpPr>
          <p:cNvPr id="5" name="C_1#目录1:06adc0eda?lid=8b371b09d&amp;cid=8b371b09d&amp;vtp=1&amp;bbb=1">
            <a:hlinkClick r:id="rId4" action="ppaction://hlinksldjump"/>
          </p:cNvPr>
          <p:cNvSpPr/>
          <p:nvPr/>
        </p:nvSpPr>
        <p:spPr>
          <a:xfrm>
            <a:off x="6074664" y="4041651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空间向量的投影及数量积运算</a:t>
            </a:r>
            <a:endParaRPr lang="en-US" altLang="zh-CN" sz="1800" dirty="0"/>
          </a:p>
        </p:txBody>
      </p:sp>
      <p:sp>
        <p:nvSpPr>
          <p:cNvPr id="6" name="C_1#目录1:06adc0eda?lid=82bceb1a8&amp;cid=82bceb1a8&amp;vtp=1&amp;bbb=1">
            <a:hlinkClick r:id="rId5" action="ppaction://hlinksldjump"/>
          </p:cNvPr>
          <p:cNvSpPr/>
          <p:nvPr/>
        </p:nvSpPr>
        <p:spPr>
          <a:xfrm>
            <a:off x="6074664" y="4443987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利用数量积求两条直线所成角或其余弦值</a:t>
            </a:r>
            <a:endParaRPr lang="en-US" altLang="zh-CN" sz="1800" dirty="0"/>
          </a:p>
        </p:txBody>
      </p:sp>
      <p:sp>
        <p:nvSpPr>
          <p:cNvPr id="7" name="C_1#目录1:06adc0eda?lid=dd0b33dc9&amp;cid=dd0b33dc9&amp;vtp=1&amp;bbb=1">
            <a:hlinkClick r:id="rId6" action="ppaction://hlinksldjump"/>
          </p:cNvPr>
          <p:cNvSpPr/>
          <p:nvPr/>
        </p:nvSpPr>
        <p:spPr>
          <a:xfrm>
            <a:off x="6074664" y="4837179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利用数量积求距离或长度</a:t>
            </a:r>
            <a:endParaRPr lang="en-US" altLang="zh-CN" sz="1800" dirty="0"/>
          </a:p>
        </p:txBody>
      </p:sp>
      <p:sp>
        <p:nvSpPr>
          <p:cNvPr id="8" name="C_1#目录1:06adc0eda?lid=9beb09fd7&amp;cid=9beb09fd7&amp;vtp=1&amp;bbb=1">
            <a:hlinkClick r:id="rId7" action="ppaction://hlinksldjump"/>
          </p:cNvPr>
          <p:cNvSpPr/>
          <p:nvPr/>
        </p:nvSpPr>
        <p:spPr>
          <a:xfrm>
            <a:off x="6074664" y="5230371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利用数量积证明垂直关系</a:t>
            </a:r>
            <a:endParaRPr lang="en-US" altLang="zh-CN" sz="1800" dirty="0"/>
          </a:p>
        </p:txBody>
      </p:sp>
      <p:sp>
        <p:nvSpPr>
          <p:cNvPr id="9" name="C_1#目录1:06adc0eda?lid=5b57cf154&amp;cid=5b57cf154&amp;vtp=1&amp;bbb=1">
            <a:hlinkClick r:id="rId8" action="ppaction://hlinksldjump"/>
          </p:cNvPr>
          <p:cNvSpPr/>
          <p:nvPr/>
        </p:nvSpPr>
        <p:spPr>
          <a:xfrm>
            <a:off x="6074664" y="5623563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数量积的最值（范围）问题</a:t>
            </a:r>
            <a:endParaRPr lang="en-US" altLang="zh-CN" sz="1800" dirty="0"/>
          </a:p>
        </p:txBody>
      </p:sp>
      <p:pic>
        <p:nvPicPr>
          <p:cNvPr id="10" name="O_0#目录1:06adc0eda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1" name="O_0#目录1:06adc0eda.fixed?vcp=1&amp;color=36,64,97&amp;tib=255,255,255&amp;vtp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2" name="O_0#目录1:06adc0eda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3" name="O_0#目录1:06adc0eda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4" name="O_0#目录1:06adc0eda.fixed?lid=06adc0eda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5" name="O_0#目录1:06adc0eda.fixed?lid=cee240252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6adc0eda?vcp=1&amp;pid=08f9b9f8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06adc0eda?vcp=1&amp;pid=08f9b9f81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46daad7a3?vcp=1&amp;pid=06adc0eda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空间两个向量的夹角</a:t>
            </a:r>
            <a:endParaRPr lang="en-US" altLang="zh-CN" sz="2200" dirty="0"/>
          </a:p>
        </p:txBody>
      </p:sp>
      <p:sp>
        <p:nvSpPr>
          <p:cNvPr id="5" name="C_5_BD#0ce2166a7?vcp=1&amp;pid=06adc0eda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空间向量的数量积</a:t>
            </a:r>
            <a:endParaRPr lang="en-US" altLang="zh-CN" sz="2200" dirty="0"/>
          </a:p>
        </p:txBody>
      </p:sp>
      <p:sp>
        <p:nvSpPr>
          <p:cNvPr id="6" name="C_5_BD#1e0f808cc?vcp=1&amp;pid=06adc0eda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投影向量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ee240252?vcp=1&amp;pid=08f9b9f8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cee240252?vcp=1&amp;pid=08f9b9f81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8b371b09d?vcp=1&amp;pid=cee240252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空间向量的投影及数量积运算</a:t>
            </a:r>
            <a:endParaRPr lang="en-US" altLang="zh-CN" sz="2200" dirty="0"/>
          </a:p>
        </p:txBody>
      </p:sp>
      <p:pic>
        <p:nvPicPr>
          <p:cNvPr id="5" name="QO_6_BD.1_1#d6f733ed2?htil=1&amp;vcp=1&amp;vop=1&amp;pid=8b371b09d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5984" y="2048600"/>
            <a:ext cx="2615184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1_2#d6f733ed2?htil=1&amp;vcp=1&amp;vop=1&amp;pid=8b371b09d&amp;color=36,64,97&amp;vtp=1&amp;bbb=1"/>
              <p:cNvSpPr/>
              <p:nvPr/>
            </p:nvSpPr>
            <p:spPr>
              <a:xfrm>
                <a:off x="539496" y="1984592"/>
                <a:ext cx="8357616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如图，在棱长为1的正四面体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BD.1_2#d6f733ed2?htil=1&amp;vcp=1&amp;vop=1&amp;pid=8b371b0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592"/>
                <a:ext cx="8357616" cy="360680"/>
              </a:xfrm>
              <a:prstGeom prst="rect">
                <a:avLst/>
              </a:prstGeom>
              <a:blipFill>
                <a:blip r:embed="rId5"/>
                <a:stretch>
                  <a:fillRect l="-1751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BD.2_1#26009a276?htil=1&amp;vcp=1&amp;vop=1&amp;pid=d6f733ed2&amp;color=36,64,97&amp;vtp=1&amp;bbb=1"/>
              <p:cNvSpPr/>
              <p:nvPr/>
            </p:nvSpPr>
            <p:spPr>
              <a:xfrm>
                <a:off x="539496" y="2348571"/>
                <a:ext cx="8357616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上的投影向量，并求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BD.2_1#26009a276?htil=1&amp;vcp=1&amp;vop=1&amp;pid=d6f733ed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71"/>
                <a:ext cx="8357616" cy="401384"/>
              </a:xfrm>
              <a:prstGeom prst="rect">
                <a:avLst/>
              </a:prstGeom>
              <a:blipFill>
                <a:blip r:embed="rId6"/>
                <a:stretch>
                  <a:fillRect l="-1751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3_1#26009a276?htil=1&amp;vcp=1&amp;vop=1&amp;pid=d6f733ed2&amp;color=36,64,97&amp;vtp=1&amp;bbb=1&amp;hb=1"/>
              <p:cNvSpPr/>
              <p:nvPr/>
            </p:nvSpPr>
            <p:spPr>
              <a:xfrm>
                <a:off x="539496" y="2751796"/>
                <a:ext cx="8357616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7_AN.3_1#26009a276?htil=1&amp;vcp=1&amp;vop=1&amp;pid=d6f733ed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1796"/>
                <a:ext cx="8357616" cy="1684338"/>
              </a:xfrm>
              <a:prstGeom prst="rect">
                <a:avLst/>
              </a:prstGeom>
              <a:blipFill>
                <a:blip r:embed="rId7"/>
                <a:stretch>
                  <a:fillRect l="-1751" r="-73" b="-4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_1#688165446?vcp=1&amp;vop=1&amp;pid=d6f733ed2&amp;color=36,64,97&amp;vtp=1&amp;bt=1&amp;bbb=1"/>
              <p:cNvSpPr/>
              <p:nvPr/>
            </p:nvSpPr>
            <p:spPr>
              <a:xfrm>
                <a:off x="539496" y="940675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上的投影向量，并求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_1#688165446?vcp=1&amp;vop=1&amp;pid=d6f733ed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40675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_1#688165446?vcp=1&amp;vop=1&amp;pid=d6f733ed2&amp;color=36,64,97&amp;vtp=1&amp;bbb=1"/>
              <p:cNvSpPr/>
              <p:nvPr/>
            </p:nvSpPr>
            <p:spPr>
              <a:xfrm>
                <a:off x="539496" y="1347900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5_1#688165446?vcp=1&amp;vop=1&amp;pid=d6f733ed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47900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AN.5_2#688165446?vcp=1&amp;vop=1&amp;pid=d6f733ed2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0680" y="2414700"/>
            <a:ext cx="130759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_3#688165446?vcp=1&amp;vop=1&amp;pid=d6f733ed2&amp;color=36,64,97&amp;vtp=1&amp;bbb=1&amp;hb=1"/>
              <p:cNvSpPr/>
              <p:nvPr/>
            </p:nvSpPr>
            <p:spPr>
              <a:xfrm>
                <a:off x="539496" y="3913300"/>
                <a:ext cx="11109960" cy="18780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该四面体为正四面体，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为正三角形，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O_7_AN.5_3#688165446?vcp=1&amp;vop=1&amp;pid=d6f733ed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13300"/>
                <a:ext cx="11109960" cy="1878013"/>
              </a:xfrm>
              <a:prstGeom prst="rect">
                <a:avLst/>
              </a:prstGeom>
              <a:blipFill>
                <a:blip r:embed="rId6"/>
                <a:stretch>
                  <a:fillRect l="-768" b="-4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6_1#7872bf385?vcp=1&amp;vop=1&amp;pid=d6f733ed2&amp;color=36,64,97&amp;vtp=1&amp;bbb=1">
                <a:extLst>
                  <a:ext uri="{FF2B5EF4-FFF2-40B4-BE49-F238E27FC236}">
                    <a16:creationId xmlns:a16="http://schemas.microsoft.com/office/drawing/2014/main" id="{1B9C379B-E88A-DB4E-FF3A-4299AD37D708}"/>
                  </a:ext>
                </a:extLst>
              </p:cNvPr>
              <p:cNvSpPr/>
              <p:nvPr/>
            </p:nvSpPr>
            <p:spPr>
              <a:xfrm>
                <a:off x="539496" y="2893249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6_1#7872bf385?vcp=1&amp;vop=1&amp;pid=d6f733ed2&amp;color=36,64,97&amp;vtp=1&amp;bbb=1">
                <a:extLst>
                  <a:ext uri="{FF2B5EF4-FFF2-40B4-BE49-F238E27FC236}">
                    <a16:creationId xmlns:a16="http://schemas.microsoft.com/office/drawing/2014/main" id="{1B9C379B-E88A-DB4E-FF3A-4299AD37D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3249"/>
                <a:ext cx="11109960" cy="401447"/>
              </a:xfrm>
              <a:prstGeom prst="rect">
                <a:avLst/>
              </a:prstGeom>
              <a:blipFill>
                <a:blip r:embed="rId2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7_1#7872bf385?vcp=1&amp;vop=1&amp;pid=d6f733ed2&amp;color=36,64,97&amp;vtp=1&amp;bbb=1&amp;hb=1">
                <a:extLst>
                  <a:ext uri="{FF2B5EF4-FFF2-40B4-BE49-F238E27FC236}">
                    <a16:creationId xmlns:a16="http://schemas.microsoft.com/office/drawing/2014/main" id="{9A2AA299-15F4-54EB-25A3-43380D1217BE}"/>
                  </a:ext>
                </a:extLst>
              </p:cNvPr>
              <p:cNvSpPr/>
              <p:nvPr/>
            </p:nvSpPr>
            <p:spPr>
              <a:xfrm>
                <a:off x="539496" y="3304577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＞−|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7_1#7872bf385?vcp=1&amp;vop=1&amp;pid=d6f733ed2&amp;color=36,64,97&amp;vtp=1&amp;bbb=1&amp;hb=1">
                <a:extLst>
                  <a:ext uri="{FF2B5EF4-FFF2-40B4-BE49-F238E27FC236}">
                    <a16:creationId xmlns:a16="http://schemas.microsoft.com/office/drawing/2014/main" id="{9A2AA299-15F4-54EB-25A3-43380D1217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4577"/>
                <a:ext cx="11109960" cy="871347"/>
              </a:xfrm>
              <a:prstGeom prst="rect">
                <a:avLst/>
              </a:prstGeom>
              <a:blipFill>
                <a:blip r:embed="rId3"/>
                <a:stretch>
                  <a:fillRect l="-1317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923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287</Words>
  <Application>Microsoft Office PowerPoint</Application>
  <PresentationFormat>宽屏</PresentationFormat>
  <Paragraphs>97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2025-10-21T07:12:52Z</dcterms:created>
  <dcterms:modified xsi:type="dcterms:W3CDTF">2025-10-21T07:39:38Z</dcterms:modified>
  <cp:category/>
  <cp:contentStatus/>
</cp:coreProperties>
</file>